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Выручка (USD)</c:v>
                </c:pt>
              </c:strCache>
            </c:strRef>
          </c:tx>
          <c:dPt>
            <c:idx val="0"/>
            <c:spPr>
              <a:solidFill>
                <a:srgbClr val="737373"/>
              </a:solidFill>
              <a:ln>
                <a:noFill/>
              </a:ln>
            </c:spPr>
          </c:dPt>
          <c:dPt>
            <c:idx val="1"/>
            <c:spPr>
              <a:solidFill>
                <a:srgbClr val="737373"/>
              </a:solidFill>
              <a:ln>
                <a:noFill/>
              </a:ln>
            </c:spPr>
          </c:dPt>
          <c:dPt>
            <c:idx val="2"/>
            <c:spPr>
              <a:solidFill>
                <a:srgbClr val="C86B2D"/>
              </a:solidFill>
              <a:ln>
                <a:noFill/>
              </a:ln>
            </c:spPr>
          </c:dPt>
          <c:cat>
            <c:strRef>
              <c:f>Sheet1!$A$2:$A$4</c:f>
              <c:strCache>
                <c:ptCount val="3"/>
                <c:pt idx="0">
                  <c:v>West</c:v>
                </c:pt>
                <c:pt idx="1">
                  <c:v>East</c:v>
                </c:pt>
                <c:pt idx="2">
                  <c:v>Регион неизвестен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540</c:v>
                </c:pt>
                <c:pt idx="1">
                  <c:v>490</c:v>
                </c:pt>
                <c:pt idx="2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800">
                  <a:solidFill>
                    <a:srgbClr val="252525"/>
                  </a:solidFill>
                  <a:latin typeface="Noto Sans CJK JP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500">
                <a:solidFill>
                  <a:srgbClr val="252525"/>
                </a:solidFill>
                <a:latin typeface="Noto Sans CJK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0.0"/>
          <c:min val="0.0"/>
        </c:scaling>
        <c:delete val="0"/>
        <c:axPos val="b"/>
        <c:majorGridlines>
          <c:spPr>
            <a:ln w="8890">
              <a:solidFill>
                <a:srgbClr val="E5E5E5"/>
              </a:solidFill>
            </a:ln>
          </c:spPr>
        </c:majorGridlines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latin typeface="Noto Sans CJK JP"/>
              </a:defRPr>
            </a:pPr>
          </a:p>
        </c:txPr>
        <c:crossAx val="-2068027336"/>
        <c:crosses val="autoZero"/>
        <c:majorUnit val="100.0"/>
      </c:valAx>
    </c:plotArea>
    <c:dispBlanksAs val="gap"/>
  </c:chart>
  <c:txPr>
    <a:bodyPr/>
    <a:lstStyle/>
    <a:p>
      <a:pPr>
        <a:defRPr sz="1600">
          <a:solidFill>
            <a:srgbClr val="646464"/>
          </a:solidFill>
          <a:latin typeface="Noto Sans CJK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01  Цель и охват данных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Показать текущую выручку на основе предоставленных итогов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1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21992"/>
            <a:ext cx="694944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1">
                <a:solidFill>
                  <a:srgbClr val="252525"/>
                </a:solidFill>
                <a:latin typeface="Noto Sans CJK JP"/>
              </a:defRPr>
            </a:pPr>
            <a:r>
              <a:t>Цель: представить итоги и оговорки в формате внутреннего отчёта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08960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Охват данных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3108960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50" b="0">
                <a:solidFill>
                  <a:srgbClr val="252525"/>
                </a:solidFill>
                <a:latin typeface="Noto Sans CJK JP"/>
              </a:defRPr>
            </a:pPr>
            <a:r>
              <a:t>11 записей после удаления дубликатов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49624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База расчёта выручки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849624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10 записей с известной выручкой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590288"/>
            <a:ext cx="23317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50" b="0">
                <a:solidFill>
                  <a:srgbClr val="646464"/>
                </a:solidFill>
                <a:latin typeface="Noto Sans CJK JP"/>
              </a:defRPr>
            </a:pPr>
            <a:r>
              <a:t>Данные для сравнения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1840" y="4590288"/>
            <a:ext cx="4709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0">
                <a:solidFill>
                  <a:srgbClr val="252525"/>
                </a:solidFill>
                <a:latin typeface="Noto Sans CJK JP"/>
              </a:defRPr>
            </a:pPr>
            <a:r>
              <a:t>Данных за предыдущий месяц нет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58200" y="2240280"/>
            <a:ext cx="2880360" cy="32278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560320"/>
            <a:ext cx="23317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50" b="1">
                <a:solidFill>
                  <a:srgbClr val="C86B2D"/>
                </a:solidFill>
                <a:latin typeface="Noto Sans CJK JP"/>
              </a:defRPr>
            </a:pPr>
            <a:r>
              <a:t>Назначение материала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3200400"/>
            <a:ext cx="2331720" cy="1691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Синтетические данные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для учебного материала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в блоге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Не использовать для</a:t>
            </a:r>
          </a:p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252525"/>
                </a:solidFill>
                <a:latin typeface="Noto Sans CJK JP"/>
              </a:defRPr>
            </a:pPr>
            <a:r>
              <a:t>оценки результатов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02  Основные показатели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Выручка по 10 записям с известной суммой — 1 100 USD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2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Общая выручка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1 100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4992624"/>
            <a:ext cx="3337560" cy="2286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59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Средняя выручка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USD / запись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80559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42316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Записи с известной выручкой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3136392"/>
            <a:ext cx="342900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5200" b="1">
                <a:solidFill>
                  <a:srgbClr val="252525"/>
                </a:solidFill>
                <a:latin typeface="Noto Sans CJK JP"/>
              </a:defRPr>
            </a:pPr>
            <a: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4343400"/>
            <a:ext cx="3429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записей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9600" y="4992624"/>
            <a:ext cx="3337560" cy="2286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48640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Среднее рассчитано по 10 записям. 1 запись без данных о выручке исключена.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03  Выручка по регионам: столбчатая диаграмма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Выручка по регионам: включены и 70 USD без классификации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3 / 6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713232" y="2258568"/>
          <a:ext cx="10579608" cy="327355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195560" y="5559552"/>
            <a:ext cx="10972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  <a:defRPr sz="1150" b="0">
                <a:solidFill>
                  <a:srgbClr val="646464"/>
                </a:solidFill>
                <a:latin typeface="Noto Sans CJK JP"/>
              </a:defRPr>
            </a:pPr>
            <a:r>
              <a:t>Единица: USD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51576"/>
            <a:ext cx="9692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500" b="0">
                <a:solidFill>
                  <a:srgbClr val="646464"/>
                </a:solidFill>
                <a:latin typeface="Noto Sans CJK JP"/>
              </a:defRPr>
            </a:pPr>
            <a:r>
              <a:t>Разбивка 10 записей с известной выручкой. 70 USD с неизвестным регионом также включены в итог.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04  Качество данных и исключения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1 запись без данных о выручке исключена из расчёта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4 / 6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2331720"/>
            <a:ext cx="3017520" cy="269748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633472"/>
            <a:ext cx="25603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50" b="0">
                <a:solidFill>
                  <a:srgbClr val="646464"/>
                </a:solidFill>
                <a:latin typeface="Noto Sans CJK JP"/>
              </a:defRPr>
            </a:pPr>
            <a:r>
              <a:t>После удаления дубликатов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319272"/>
            <a:ext cx="25603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3650" b="1">
                <a:solidFill>
                  <a:srgbClr val="252525"/>
                </a:solidFill>
                <a:latin typeface="Noto Sans CJK JP"/>
              </a:defRPr>
            </a:pPr>
            <a:r>
              <a:t>11 записей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3200400"/>
            <a:ext cx="640080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646464"/>
                </a:solidFill>
                <a:latin typeface="Noto Sans CJK JP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423160"/>
            <a:ext cx="626364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1">
                <a:solidFill>
                  <a:srgbClr val="252525"/>
                </a:solidFill>
                <a:latin typeface="Noto Sans CJK JP"/>
              </a:defRPr>
            </a:pPr>
            <a:r>
              <a:t>10 записей с известной выручкой: база для суммы, среднего и разбивки по регионам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83480" y="3118104"/>
            <a:ext cx="6263640" cy="1828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3575304"/>
            <a:ext cx="6263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1">
                <a:solidFill>
                  <a:srgbClr val="C86B2D"/>
                </a:solidFill>
                <a:latin typeface="Noto Sans CJK JP"/>
              </a:defRPr>
            </a:pPr>
            <a:r>
              <a:t>1 запись без данных о выручке: исключена из расчёта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4251960"/>
            <a:ext cx="62636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646464"/>
                </a:solidFill>
                <a:latin typeface="Noto Sans CJK JP"/>
              </a:defRPr>
            </a:pPr>
            <a:r>
              <a:t>Отсутствующее значение не считать равным 0 USD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449824"/>
            <a:ext cx="106070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000" b="0">
                <a:solidFill>
                  <a:srgbClr val="252525"/>
                </a:solidFill>
                <a:latin typeface="Noto Sans CJK JP"/>
              </a:defRPr>
            </a:pPr>
            <a:r>
              <a:t>70 USD с неизвестным регионом не исключены, поскольку сумма выручки известна.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05  Что необходимо проверить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До интерпретации проверить пропуски и условия расчёта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5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39572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39572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50" b="1">
                <a:solidFill>
                  <a:srgbClr val="252525"/>
                </a:solidFill>
                <a:latin typeface="Noto Sans CJK JP"/>
              </a:defRPr>
            </a:pPr>
            <a:r>
              <a:t>1 запись без данных о выручке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239572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Можно ли установить выручку по исходным данным?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71600" y="310896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" y="335584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35584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1">
                <a:solidFill>
                  <a:srgbClr val="252525"/>
                </a:solidFill>
                <a:latin typeface="Noto Sans CJK JP"/>
              </a:defRPr>
            </a:pPr>
            <a:r>
              <a:t>70 USD с неизвестным регионом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35584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Можно ли определить регион по исходным данным?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406908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4315968"/>
            <a:ext cx="411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700" b="1">
                <a:solidFill>
                  <a:srgbClr val="C86B2D"/>
                </a:solidFill>
                <a:latin typeface="Noto Sans CJK JP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4315968"/>
            <a:ext cx="33375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100" b="1">
                <a:solidFill>
                  <a:srgbClr val="252525"/>
                </a:solidFill>
                <a:latin typeface="Noto Sans CJK JP"/>
              </a:defRPr>
            </a:pPr>
            <a:r>
              <a:t>Условия расчёта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31596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Каковы отчётный период, определение выручки и правила использования USD?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1600" y="5029200"/>
            <a:ext cx="9784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5504688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900" b="0">
                <a:solidFill>
                  <a:srgbClr val="646464"/>
                </a:solidFill>
                <a:latin typeface="Noto Sans CJK JP"/>
              </a:defRPr>
            </a:pPr>
            <a:r>
              <a:t>Без данных за предыдущий месяц нельзя оценить рост или снижение.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4360" y="493776"/>
            <a:ext cx="91440" cy="228600"/>
          </a:xfrm>
          <a:prstGeom prst="rect">
            <a:avLst/>
          </a:prstGeom>
          <a:solidFill>
            <a:srgbClr val="C86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04672" y="448056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400" b="0">
                <a:solidFill>
                  <a:srgbClr val="646464"/>
                </a:solidFill>
                <a:latin typeface="Noto Sans CJK JP"/>
              </a:defRPr>
            </a:pPr>
            <a:r>
              <a:t>06  Следующие действия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9270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800" b="1">
                <a:solidFill>
                  <a:srgbClr val="252525"/>
                </a:solidFill>
                <a:latin typeface="Noto Sans CJK JP"/>
              </a:defRPr>
            </a:pPr>
            <a:r>
              <a:t>Проверить исходные данные, внести исправления и пересчитать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281928"/>
            <a:ext cx="10927080" cy="10972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99669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000" b="0">
                <a:solidFill>
                  <a:srgbClr val="646464"/>
                </a:solidFill>
                <a:latin typeface="Noto Sans CJK JP"/>
              </a:defRPr>
            </a:pPr>
            <a:r>
              <a:t>Синтетические данные для учебного материала в блоге | Не результаты реальной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00800"/>
            <a:ext cx="868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800"/>
              </a:spcAft>
              <a:defRPr sz="1100" b="0">
                <a:solidFill>
                  <a:srgbClr val="646464"/>
                </a:solidFill>
                <a:latin typeface="Noto Sans CJK JP"/>
              </a:defRPr>
            </a:pPr>
            <a:r>
              <a:t>6 /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3774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377440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Проверить пропуск и неизвестный регион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25496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Проверить по исходным данным 1 запись без данных о выручке и 70 USD с неизвестным регионом.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28416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3328416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Указать условия расчёта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76472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750" b="0">
                <a:solidFill>
                  <a:srgbClr val="646464"/>
                </a:solidFill>
                <a:latin typeface="Noto Sans CJK JP"/>
              </a:defRPr>
            </a:pPr>
            <a:r>
              <a:t>Зафиксировать отчётный период, определение выручки и правила использования USD.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279392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C86B2D"/>
                </a:solidFill>
                <a:latin typeface="Noto Sans CJK JP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279392"/>
            <a:ext cx="97840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2200" b="1">
                <a:solidFill>
                  <a:srgbClr val="252525"/>
                </a:solidFill>
                <a:latin typeface="Noto Sans CJK JP"/>
              </a:defRPr>
            </a:pPr>
            <a:r>
              <a:t>Учесть результаты проверки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727448"/>
            <a:ext cx="9784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800" b="0">
                <a:solidFill>
                  <a:srgbClr val="646464"/>
                </a:solidFill>
                <a:latin typeface="Noto Sans CJK JP"/>
              </a:defRPr>
            </a:pPr>
            <a:r>
              <a:t>При исправлениях пересчитать итоги; нерешённые вопросы указать в примечаниях.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504688"/>
            <a:ext cx="10561320" cy="484632"/>
          </a:xfrm>
          <a:prstGeom prst="rect">
            <a:avLst/>
          </a:prstGeom>
          <a:solidFill>
            <a:srgbClr val="FA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5577840"/>
            <a:ext cx="1014984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defRPr sz="1600" b="0">
                <a:solidFill>
                  <a:srgbClr val="646464"/>
                </a:solidFill>
                <a:latin typeface="Noto Sans CJK JP"/>
              </a:defRPr>
            </a:pPr>
            <a:r>
              <a:t>Сравнение с предыдущим месяцем рассмотреть при наличии сопоставимых данных за этот месяц.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