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売上 (USD)</c:v>
                </c:pt>
              </c:strCache>
            </c:strRef>
          </c:tx>
          <c:dPt>
            <c:idx val="0"/>
            <c:spPr>
              <a:solidFill>
                <a:srgbClr val="737373"/>
              </a:solidFill>
              <a:ln>
                <a:noFill/>
              </a:ln>
            </c:spPr>
          </c:dPt>
          <c:dPt>
            <c:idx val="1"/>
            <c:spPr>
              <a:solidFill>
                <a:srgbClr val="737373"/>
              </a:solidFill>
              <a:ln>
                <a:noFill/>
              </a:ln>
            </c:spPr>
          </c:dPt>
          <c:dPt>
            <c:idx val="2"/>
            <c:spPr>
              <a:solidFill>
                <a:srgbClr val="C86B2D"/>
              </a:solidFill>
              <a:ln>
                <a:noFill/>
              </a:ln>
            </c:spPr>
          </c:dPt>
          <c:cat>
            <c:strRef>
              <c:f>Sheet1!$A$2:$A$4</c:f>
              <c:strCache>
                <c:ptCount val="3"/>
                <c:pt idx="0">
                  <c:v>West</c:v>
                </c:pt>
                <c:pt idx="1">
                  <c:v>East</c:v>
                </c:pt>
                <c:pt idx="2">
                  <c:v>地域不明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540</c:v>
                </c:pt>
                <c:pt idx="1">
                  <c:v>490</c:v>
                </c:pt>
                <c:pt idx="2">
                  <c:v>70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800">
                  <a:solidFill>
                    <a:srgbClr val="252525"/>
                  </a:solidFill>
                  <a:latin typeface="Noto Sans CJK JP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9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>
                <a:solidFill>
                  <a:srgbClr val="252525"/>
                </a:solidFill>
                <a:latin typeface="Noto Sans CJK JP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600.0"/>
          <c:min val="0.0"/>
        </c:scaling>
        <c:delete val="0"/>
        <c:axPos val="b"/>
        <c:majorGridlines>
          <c:spPr>
            <a:ln w="8890">
              <a:solidFill>
                <a:srgbClr val="E5E5E5"/>
              </a:solidFill>
            </a:ln>
          </c:spPr>
        </c:majorGridlines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latin typeface="Noto Sans CJK JP"/>
              </a:defRPr>
            </a:pPr>
          </a:p>
        </c:txPr>
        <c:crossAx val="-2068027336"/>
        <c:crosses val="autoZero"/>
        <c:majorUnit val="100.0"/>
      </c:valAx>
    </c:plotArea>
    <c:dispBlanksAs val="gap"/>
  </c:chart>
  <c:txPr>
    <a:bodyPr/>
    <a:lstStyle/>
    <a:p>
      <a:pPr>
        <a:defRPr sz="1600">
          <a:solidFill>
            <a:srgbClr val="646464"/>
          </a:solidFill>
          <a:latin typeface="Noto Sans CJK JP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01  目的とデータ範囲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52525"/>
                </a:solidFill>
                <a:latin typeface="Noto Sans CJK JP"/>
              </a:defRPr>
            </a:pPr>
            <a:r>
              <a:t>提示された集計値で、売上の現状を共有する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ブログ教材用の合成データ｜実在企業の実績ではありません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1 /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221992"/>
            <a:ext cx="6949440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252525"/>
                </a:solidFill>
                <a:latin typeface="Noto Sans CJK JP"/>
              </a:defRPr>
            </a:pPr>
            <a:r>
              <a:t>目的：社内報告形式で、集計結果と留意点を整理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108960"/>
            <a:ext cx="23317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464"/>
                </a:solidFill>
                <a:latin typeface="Noto Sans CJK JP"/>
              </a:defRPr>
            </a:pPr>
            <a:r>
              <a:t>データ範囲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91840" y="3108960"/>
            <a:ext cx="4709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52525"/>
                </a:solidFill>
                <a:latin typeface="Noto Sans CJK JP"/>
              </a:defRPr>
            </a:pPr>
            <a:r>
              <a:t>重複除去後の11件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849624"/>
            <a:ext cx="23317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464"/>
                </a:solidFill>
                <a:latin typeface="Noto Sans CJK JP"/>
              </a:defRPr>
            </a:pPr>
            <a:r>
              <a:t>売上の集計対象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91840" y="3849624"/>
            <a:ext cx="4709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52525"/>
                </a:solidFill>
                <a:latin typeface="Noto Sans CJK JP"/>
              </a:defRPr>
            </a:pPr>
            <a:r>
              <a:t>売上が判明している10件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590288"/>
            <a:ext cx="23317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464"/>
                </a:solidFill>
                <a:latin typeface="Noto Sans CJK JP"/>
              </a:defRPr>
            </a:pPr>
            <a:r>
              <a:t>比較情報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91840" y="4590288"/>
            <a:ext cx="4709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52525"/>
                </a:solidFill>
                <a:latin typeface="Noto Sans CJK JP"/>
              </a:defRPr>
            </a:pPr>
            <a:r>
              <a:t>前月データはありません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458200" y="2240280"/>
            <a:ext cx="2880360" cy="3227832"/>
          </a:xfrm>
          <a:prstGeom prst="rect">
            <a:avLst/>
          </a:prstGeom>
          <a:solidFill>
            <a:srgbClr val="FA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32520" y="2560320"/>
            <a:ext cx="23317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C86B2D"/>
                </a:solidFill>
                <a:latin typeface="Noto Sans CJK JP"/>
              </a:defRPr>
            </a:pPr>
            <a:r>
              <a:t>資料の位置づけ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32520" y="3200400"/>
            <a:ext cx="2331720" cy="1691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252525"/>
                </a:solidFill>
                <a:latin typeface="Noto Sans CJK JP"/>
              </a:defRPr>
            </a:pPr>
            <a:r>
              <a:t>ブログ教材用の</a:t>
            </a:r>
          </a:p>
          <a:p>
            <a:pPr>
              <a:spcAft>
                <a:spcPts val="800"/>
              </a:spcAft>
              <a:defRPr sz="2000" b="0">
                <a:solidFill>
                  <a:srgbClr val="252525"/>
                </a:solidFill>
                <a:latin typeface="Noto Sans CJK JP"/>
              </a:defRPr>
            </a:pPr>
            <a:r>
              <a:t>合成データ</a:t>
            </a:r>
          </a:p>
          <a:p>
            <a:pPr>
              <a:spcAft>
                <a:spcPts val="800"/>
              </a:spcAft>
              <a:defRPr sz="2000" b="0">
                <a:solidFill>
                  <a:srgbClr val="252525"/>
                </a:solidFill>
                <a:latin typeface="Noto Sans CJK JP"/>
              </a:defRPr>
            </a:pPr>
          </a:p>
          <a:p>
            <a:pPr>
              <a:spcAft>
                <a:spcPts val="800"/>
              </a:spcAft>
              <a:defRPr sz="2000" b="0">
                <a:solidFill>
                  <a:srgbClr val="252525"/>
                </a:solidFill>
                <a:latin typeface="Noto Sans CJK JP"/>
              </a:defRPr>
            </a:pPr>
            <a:r>
              <a:t>実績評価には使わない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02  主要指標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52525"/>
                </a:solidFill>
                <a:latin typeface="Noto Sans CJK JP"/>
              </a:defRPr>
            </a:pPr>
            <a:r>
              <a:t>売上判明10件の合計は1,100 USD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ブログ教材用の合成データ｜実在企業の実績ではありません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2 /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42316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646464"/>
                </a:solidFill>
                <a:latin typeface="Noto Sans CJK JP"/>
              </a:defRPr>
            </a:pPr>
            <a:r>
              <a:t>売上合計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136392"/>
            <a:ext cx="3429000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5200" b="1">
                <a:solidFill>
                  <a:srgbClr val="252525"/>
                </a:solidFill>
                <a:latin typeface="Noto Sans CJK JP"/>
              </a:defRPr>
            </a:pPr>
            <a:r>
              <a:t>1,100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34340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900" b="0">
                <a:solidFill>
                  <a:srgbClr val="646464"/>
                </a:solidFill>
                <a:latin typeface="Noto Sans CJK JP"/>
              </a:defRPr>
            </a:pPr>
            <a:r>
              <a:t>USD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4992624"/>
            <a:ext cx="3337560" cy="2286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59" y="242316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646464"/>
                </a:solidFill>
                <a:latin typeface="Noto Sans CJK JP"/>
              </a:defRPr>
            </a:pPr>
            <a:r>
              <a:t>平均売上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59" y="3136392"/>
            <a:ext cx="3429000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5200" b="1">
                <a:solidFill>
                  <a:srgbClr val="252525"/>
                </a:solidFill>
                <a:latin typeface="Noto Sans CJK JP"/>
              </a:defRPr>
            </a:pPr>
            <a:r>
              <a:t>110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0559" y="434340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900" b="0">
                <a:solidFill>
                  <a:srgbClr val="646464"/>
                </a:solidFill>
                <a:latin typeface="Noto Sans CJK JP"/>
              </a:defRPr>
            </a:pPr>
            <a:r>
              <a:t>USD / 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80559" y="4992624"/>
            <a:ext cx="3337560" cy="2286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0" y="242316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646464"/>
                </a:solidFill>
                <a:latin typeface="Noto Sans CJK JP"/>
              </a:defRPr>
            </a:pPr>
            <a:r>
              <a:t>売上判明件数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3136392"/>
            <a:ext cx="3429000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5200" b="1">
                <a:solidFill>
                  <a:srgbClr val="252525"/>
                </a:solidFill>
                <a:latin typeface="Noto Sans CJK JP"/>
              </a:defRPr>
            </a:pPr>
            <a:r>
              <a:t>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434340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900" b="0">
                <a:solidFill>
                  <a:srgbClr val="646464"/>
                </a:solidFill>
                <a:latin typeface="Noto Sans CJK JP"/>
              </a:defRPr>
            </a:pPr>
            <a:r>
              <a:t>件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29600" y="4992624"/>
            <a:ext cx="3337560" cy="2286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486400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464"/>
                </a:solidFill>
                <a:latin typeface="Noto Sans CJK JP"/>
              </a:defRPr>
            </a:pPr>
            <a:r>
              <a:t>平均の分母は10件。売上欠損の1件は含めていません。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03  地域別売上の棒グラフ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52525"/>
                </a:solidFill>
                <a:latin typeface="Noto Sans CJK JP"/>
              </a:defRPr>
            </a:pPr>
            <a:r>
              <a:t>地域別売上：未分類70 USDも含める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ブログ教材用の合成データ｜実在企業の実績ではありません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3 / 6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713232" y="2258568"/>
          <a:ext cx="10579608" cy="327355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195560" y="5559552"/>
            <a:ext cx="10972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200" b="0">
                <a:solidFill>
                  <a:srgbClr val="646464"/>
                </a:solidFill>
                <a:latin typeface="Noto Sans CJK JP"/>
              </a:defRPr>
            </a:pPr>
            <a:r>
              <a:t>単位：USD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51576"/>
            <a:ext cx="9692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646464"/>
                </a:solidFill>
                <a:latin typeface="Noto Sans CJK JP"/>
              </a:defRPr>
            </a:pPr>
            <a:r>
              <a:t>売上判明10件の内訳。「地域不明」70 USDも合計に含みます。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04  データ品質と除外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52525"/>
                </a:solidFill>
                <a:latin typeface="Noto Sans CJK JP"/>
              </a:defRPr>
            </a:pPr>
            <a:r>
              <a:t>売上欠損の1件は、売上の集計から除外する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ブログ教材用の合成データ｜実在企業の実績ではありません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4 / 6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2331720"/>
            <a:ext cx="3017520" cy="269748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2633472"/>
            <a:ext cx="25603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900" b="0">
                <a:solidFill>
                  <a:srgbClr val="646464"/>
                </a:solidFill>
                <a:latin typeface="Noto Sans CJK JP"/>
              </a:defRPr>
            </a:pPr>
            <a:r>
              <a:t>重複除去後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3319272"/>
            <a:ext cx="256032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4400" b="1">
                <a:solidFill>
                  <a:srgbClr val="252525"/>
                </a:solidFill>
                <a:latin typeface="Noto Sans CJK JP"/>
              </a:defRPr>
            </a:pPr>
            <a:r>
              <a:t>11件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69080" y="3200400"/>
            <a:ext cx="640080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646464"/>
                </a:solidFill>
                <a:latin typeface="Noto Sans CJK JP"/>
              </a:defRPr>
            </a:pPr>
            <a:r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3480" y="2423160"/>
            <a:ext cx="6263640" cy="4297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252525"/>
                </a:solidFill>
                <a:latin typeface="Noto Sans CJK JP"/>
              </a:defRPr>
            </a:pPr>
            <a:r>
              <a:t>売上判明 10件：合計・平均・地域別売上に使用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83480" y="3118104"/>
            <a:ext cx="6263640" cy="18288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983480" y="3575304"/>
            <a:ext cx="6263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1">
                <a:solidFill>
                  <a:srgbClr val="C86B2D"/>
                </a:solidFill>
                <a:latin typeface="Noto Sans CJK JP"/>
              </a:defRPr>
            </a:pPr>
            <a:r>
              <a:t>売上欠損 1件：売上集計から除外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83480" y="4251960"/>
            <a:ext cx="62636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646464"/>
                </a:solidFill>
                <a:latin typeface="Noto Sans CJK JP"/>
              </a:defRPr>
            </a:pPr>
            <a:r>
              <a:t>欠損は0 USDとして扱わない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5449824"/>
            <a:ext cx="106070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252525"/>
                </a:solidFill>
                <a:latin typeface="Noto Sans CJK JP"/>
              </a:defRPr>
            </a:pPr>
            <a:r>
              <a:t>地域不明の70 USDは売上が判明しているため、除外しません。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05  確認すべき点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52525"/>
                </a:solidFill>
                <a:latin typeface="Noto Sans CJK JP"/>
              </a:defRPr>
            </a:pPr>
            <a:r>
              <a:t>解釈を進める前に、欠損と集計条件を確認する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ブログ教材用の合成データ｜実在企業の実績ではありません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5 /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2395728"/>
            <a:ext cx="411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C86B2D"/>
                </a:solidFill>
                <a:latin typeface="Noto Sans CJK JP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395728"/>
            <a:ext cx="33375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1">
                <a:solidFill>
                  <a:srgbClr val="252525"/>
                </a:solidFill>
                <a:latin typeface="Noto Sans CJK JP"/>
              </a:defRPr>
            </a:pPr>
            <a:r>
              <a:t>売上欠損の1件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92040" y="2395728"/>
            <a:ext cx="6400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646464"/>
                </a:solidFill>
                <a:latin typeface="Noto Sans CJK JP"/>
              </a:defRPr>
            </a:pPr>
            <a:r>
              <a:t>元データで売上を確認できるか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71600" y="3108960"/>
            <a:ext cx="9784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58952" y="3355848"/>
            <a:ext cx="411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C86B2D"/>
                </a:solidFill>
                <a:latin typeface="Noto Sans CJK JP"/>
              </a:defRPr>
            </a:pPr>
            <a: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3355848"/>
            <a:ext cx="33375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1">
                <a:solidFill>
                  <a:srgbClr val="252525"/>
                </a:solidFill>
                <a:latin typeface="Noto Sans CJK JP"/>
              </a:defRPr>
            </a:pPr>
            <a:r>
              <a:t>地域不明の売上 70 USD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2040" y="3355848"/>
            <a:ext cx="6400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646464"/>
                </a:solidFill>
                <a:latin typeface="Noto Sans CJK JP"/>
              </a:defRPr>
            </a:pPr>
            <a:r>
              <a:t>元データで地域を特定できるか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71600" y="4069080"/>
            <a:ext cx="9784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8952" y="4315968"/>
            <a:ext cx="411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C86B2D"/>
                </a:solidFill>
                <a:latin typeface="Noto Sans CJK JP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4315968"/>
            <a:ext cx="33375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1">
                <a:solidFill>
                  <a:srgbClr val="252525"/>
                </a:solidFill>
                <a:latin typeface="Noto Sans CJK JP"/>
              </a:defRPr>
            </a:pPr>
            <a:r>
              <a:t>集計条件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315968"/>
            <a:ext cx="6400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646464"/>
                </a:solidFill>
                <a:latin typeface="Noto Sans CJK JP"/>
              </a:defRPr>
            </a:pPr>
            <a:r>
              <a:t>対象期間・売上の定義・USDの扱いは何か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371600" y="5029200"/>
            <a:ext cx="9784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7240" y="5504688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900" b="0">
                <a:solidFill>
                  <a:srgbClr val="646464"/>
                </a:solidFill>
                <a:latin typeface="Noto Sans CJK JP"/>
              </a:defRPr>
            </a:pPr>
            <a:r>
              <a:t>前月データがないため、増減の評価はできません。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06  次のアクション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52525"/>
                </a:solidFill>
                <a:latin typeface="Noto Sans CJK JP"/>
              </a:defRPr>
            </a:pPr>
            <a:r>
              <a:t>元データを確認し、必要な修正を反映して再集計する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ブログ教材用の合成データ｜実在企業の実績ではありません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6 /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37744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C86B2D"/>
                </a:solidFill>
                <a:latin typeface="Noto Sans CJK JP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2377440"/>
            <a:ext cx="97840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252525"/>
                </a:solidFill>
                <a:latin typeface="Noto Sans CJK JP"/>
              </a:defRPr>
            </a:pPr>
            <a:r>
              <a:t>欠損・地域不明を照合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25496"/>
            <a:ext cx="9784080" cy="4297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464"/>
                </a:solidFill>
                <a:latin typeface="Noto Sans CJK JP"/>
              </a:defRPr>
            </a:pPr>
            <a:r>
              <a:t>売上欠損1件と地域不明70 USDを元データで確認する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328416"/>
            <a:ext cx="457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C86B2D"/>
                </a:solidFill>
                <a:latin typeface="Noto Sans CJK JP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3328416"/>
            <a:ext cx="97840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252525"/>
                </a:solidFill>
                <a:latin typeface="Noto Sans CJK JP"/>
              </a:defRPr>
            </a:pPr>
            <a:r>
              <a:t>集計条件を明記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776472"/>
            <a:ext cx="9784080" cy="4297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464"/>
                </a:solidFill>
                <a:latin typeface="Noto Sans CJK JP"/>
              </a:defRPr>
            </a:pPr>
            <a:r>
              <a:t>対象期間・売上の定義・USDの扱いを記録する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4279392"/>
            <a:ext cx="457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C86B2D"/>
                </a:solidFill>
                <a:latin typeface="Noto Sans CJK JP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3040" y="4279392"/>
            <a:ext cx="97840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252525"/>
                </a:solidFill>
                <a:latin typeface="Noto Sans CJK JP"/>
              </a:defRPr>
            </a:pPr>
            <a:r>
              <a:t>確認結果を反映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727448"/>
            <a:ext cx="9784080" cy="4297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464"/>
                </a:solidFill>
                <a:latin typeface="Noto Sans CJK JP"/>
              </a:defRPr>
            </a:pPr>
            <a:r>
              <a:t>修正があれば再集計し、未解決事項は注記する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7240" y="5504688"/>
            <a:ext cx="10561320" cy="484632"/>
          </a:xfrm>
          <a:prstGeom prst="rect">
            <a:avLst/>
          </a:prstGeom>
          <a:solidFill>
            <a:srgbClr val="FA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0120" y="5577840"/>
            <a:ext cx="1014984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646464"/>
                </a:solidFill>
                <a:latin typeface="Noto Sans CJK JP"/>
              </a:defRPr>
            </a:pPr>
            <a:r>
              <a:t>前月比較は、比較可能な前月データが得られた場合に検討します。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