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売上 (USD)</c:v>
                </c:pt>
              </c:strCache>
            </c:strRef>
          </c:tx>
          <c:dPt>
            <c:idx val="0"/>
            <c:spPr>
              <a:solidFill>
                <a:srgbClr val="C86B2D"/>
              </a:solidFill>
              <a:ln>
                <a:noFill/>
              </a:ln>
            </c:spPr>
          </c:dPt>
          <c:dPt>
            <c:idx val="1"/>
            <c:spPr>
              <a:solidFill>
                <a:srgbClr val="737373"/>
              </a:solidFill>
              <a:ln>
                <a:noFill/>
              </a:ln>
            </c:spPr>
          </c:dPt>
          <c:dPt>
            <c:idx val="2"/>
            <c:spPr>
              <a:solidFill>
                <a:srgbClr val="B7B7B7"/>
              </a:solidFill>
              <a:ln>
                <a:noFill/>
              </a:ln>
            </c:spPr>
          </c:dPt>
          <c:cat>
            <c:strRef>
              <c:f>Sheet1!$A$2:$A$4</c:f>
              <c:strCache>
                <c:ptCount val="3"/>
                <c:pt idx="0">
                  <c:v>West</c:v>
                </c:pt>
                <c:pt idx="1">
                  <c:v>East</c:v>
                </c:pt>
                <c:pt idx="2">
                  <c:v>地域不明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800">
                  <a:solidFill>
                    <a:srgbClr val="252525"/>
                  </a:solidFill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>
                <a:solidFill>
                  <a:srgbClr val="252525"/>
                </a:solidFill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>
          <c:spPr>
            <a:ln w="8890">
              <a:solidFill>
                <a:srgbClr val="E5E5E5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600">
          <a:solidFill>
            <a:srgbClr val="646464"/>
          </a:solidFill>
          <a:latin typeface="Noto Sans CJK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01  目的とデータ範囲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提示された集計値で、売上の現状を共有する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1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21992"/>
            <a:ext cx="694944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目的：社内報告形式で、集計結果と留意点を整理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08960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データ範囲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3108960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重複除去後の11件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49624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売上の集計対象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849624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売上が判明している10件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590288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比較情報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4590288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前月データはありません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58200" y="2240280"/>
            <a:ext cx="2880360" cy="32278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5603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C86B2D"/>
                </a:solidFill>
                <a:latin typeface="Noto Sans CJK JP"/>
              </a:defRPr>
            </a:pPr>
            <a:r>
              <a:t>資料の位置づけ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3200400"/>
            <a:ext cx="2331720" cy="1691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ブログ教材用の</a:t>
            </a: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合成データ</a:t>
            </a: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実績評価には使わない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02  主要指標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売上判明10件の合計は1,100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2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売上合計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1,100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992624"/>
            <a:ext cx="3337560" cy="2286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59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平均売上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 / 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80559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売上判明件数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4864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平均の分母は10件。売上欠損の1件は含めていません。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03  地域別売上の棒グラフ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地域別売上はWest 540、East 490、地域不明70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3 / 6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13232" y="2258568"/>
          <a:ext cx="10579608" cy="327355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195560" y="5559552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200" b="0">
                <a:solidFill>
                  <a:srgbClr val="646464"/>
                </a:solidFill>
                <a:latin typeface="Noto Sans CJK JP"/>
              </a:defRPr>
            </a:pPr>
            <a:r>
              <a:t>単位：USD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51576"/>
            <a:ext cx="9692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売上判明10件の内訳。「地域不明」70 USDも合計に含みます。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04  データ品質と除外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売上欠損の1件は、売上の集計から除外する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4 / 6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331720"/>
            <a:ext cx="3017520" cy="26974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重複除去後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319272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1">
                <a:solidFill>
                  <a:srgbClr val="252525"/>
                </a:solidFill>
                <a:latin typeface="Noto Sans CJK JP"/>
              </a:defRPr>
            </a:pPr>
            <a:r>
              <a:t>11件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3200400"/>
            <a:ext cx="64008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646464"/>
                </a:solidFill>
                <a:latin typeface="Noto Sans CJK JP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423160"/>
            <a:ext cx="626364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52525"/>
                </a:solidFill>
                <a:latin typeface="Noto Sans CJK JP"/>
              </a:defRPr>
            </a:pPr>
            <a:r>
              <a:t>売上判明 10件：合計・平均・地域別売上に使用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83480" y="3118104"/>
            <a:ext cx="6263640" cy="1828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3575304"/>
            <a:ext cx="6263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C86B2D"/>
                </a:solidFill>
                <a:latin typeface="Noto Sans CJK JP"/>
              </a:defRPr>
            </a:pPr>
            <a:r>
              <a:t>売上欠損 1件：売上集計から除外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4251960"/>
            <a:ext cx="62636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欠損は0 USDとして扱わない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9824"/>
            <a:ext cx="106070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地域不明の70 USDは売上が判明しているため、除外しません。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05  確認すべき点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解釈を進める前に、欠損と集計条件を確認する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5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39572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39572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売上欠損の1件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39572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元データで売上を確認できるか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310896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335584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35584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地域不明の売上 70 USD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35584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元データで地域を特定できるか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406908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431596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31596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集計条件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31596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対象期間・売上の定義・USDの扱いは何か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1600" y="502920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5504688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前月データがないため、増減の評価はできません。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06  次のアクション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元データを確認し、必要な修正を反映して再集計する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6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774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377440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欠損・地域不明を照合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25496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売上欠損1件と地域不明70 USDを元データで確認する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28416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328416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集計条件を明記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76472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対象期間・売上の定義・USDの扱いを記録する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279392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279392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確認結果を反映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727448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修正があれば再集計し、未解決事項は注記する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504688"/>
            <a:ext cx="10561320" cy="4846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5577840"/>
            <a:ext cx="101498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前月比較は、比較可能な前月データが得られた場合に検討します。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