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(USD)</c:v>
                </c:pt>
              </c:strCache>
            </c:strRef>
          </c:tx>
          <c:dPt>
            <c:idx val="0"/>
            <c:spPr>
              <a:solidFill>
                <a:srgbClr val="737373"/>
              </a:solidFill>
              <a:ln>
                <a:noFill/>
              </a:ln>
            </c:spPr>
          </c:dPt>
          <c:dPt>
            <c:idx val="1"/>
            <c:spPr>
              <a:solidFill>
                <a:srgbClr val="737373"/>
              </a:solidFill>
              <a:ln>
                <a:noFill/>
              </a:ln>
            </c:spPr>
          </c:dPt>
          <c:dPt>
            <c:idx val="2"/>
            <c:spPr>
              <a:solidFill>
                <a:srgbClr val="C86B2D"/>
              </a:solidFill>
              <a:ln>
                <a:noFill/>
              </a:ln>
            </c:spPr>
          </c:dPt>
          <c:cat>
            <c:strRef>
              <c:f>Sheet1!$A$2:$A$4</c:f>
              <c:strCache>
                <c:ptCount val="3"/>
                <c:pt idx="0">
                  <c:v>West</c:v>
                </c:pt>
                <c:pt idx="1">
                  <c:v>East</c:v>
                </c:pt>
                <c:pt idx="2">
                  <c:v>Unknown region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540</c:v>
                </c:pt>
                <c:pt idx="1">
                  <c:v>490</c:v>
                </c:pt>
                <c:pt idx="2">
                  <c:v>70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800">
                  <a:solidFill>
                    <a:srgbClr val="252525"/>
                  </a:solidFill>
                  <a:latin typeface="Noto Sans CJK JP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9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500">
                <a:solidFill>
                  <a:srgbClr val="252525"/>
                </a:solidFill>
                <a:latin typeface="Noto Sans CJK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600.0"/>
          <c:min val="0.0"/>
        </c:scaling>
        <c:delete val="0"/>
        <c:axPos val="b"/>
        <c:majorGridlines>
          <c:spPr>
            <a:ln w="8890">
              <a:solidFill>
                <a:srgbClr val="E5E5E5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latin typeface="Noto Sans CJK JP"/>
              </a:defRPr>
            </a:pPr>
          </a:p>
        </c:txPr>
        <c:crossAx val="-2068027336"/>
        <c:crosses val="autoZero"/>
        <c:majorUnit val="100.0"/>
      </c:valAx>
    </c:plotArea>
    <c:dispBlanksAs val="gap"/>
  </c:chart>
  <c:txPr>
    <a:bodyPr/>
    <a:lstStyle/>
    <a:p>
      <a:pPr>
        <a:defRPr sz="1600">
          <a:solidFill>
            <a:srgbClr val="646464"/>
          </a:solidFill>
          <a:latin typeface="Noto Sans CJK JP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01  Purpose and data scope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800" b="1">
                <a:solidFill>
                  <a:srgbClr val="252525"/>
                </a:solidFill>
                <a:latin typeface="Noto Sans CJK JP"/>
              </a:defRPr>
            </a:pPr>
            <a:r>
              <a:t>Share current revenue using the provided totals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Synthetic data for a blog tutorial | Not the results of a real company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1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21992"/>
            <a:ext cx="6949440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900" b="1">
                <a:solidFill>
                  <a:srgbClr val="252525"/>
                </a:solidFill>
                <a:latin typeface="Noto Sans CJK JP"/>
              </a:defRPr>
            </a:pPr>
            <a:r>
              <a:t>Purpose: present totals and caveats in an internal report format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108960"/>
            <a:ext cx="23317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Data scope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91840" y="3108960"/>
            <a:ext cx="4709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850" b="0">
                <a:solidFill>
                  <a:srgbClr val="252525"/>
                </a:solidFill>
                <a:latin typeface="Noto Sans CJK JP"/>
              </a:defRPr>
            </a:pPr>
            <a:r>
              <a:t>11 records after deduplication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849624"/>
            <a:ext cx="23317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600" b="0">
                <a:solidFill>
                  <a:srgbClr val="646464"/>
                </a:solidFill>
                <a:latin typeface="Noto Sans CJK JP"/>
              </a:defRPr>
            </a:pPr>
            <a:r>
              <a:t>Revenue calculation scope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840" y="3849624"/>
            <a:ext cx="4709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100" b="0">
                <a:solidFill>
                  <a:srgbClr val="252525"/>
                </a:solidFill>
                <a:latin typeface="Noto Sans CJK JP"/>
              </a:defRPr>
            </a:pPr>
            <a:r>
              <a:t>10 records with known revenue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590288"/>
            <a:ext cx="23317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550" b="0">
                <a:solidFill>
                  <a:srgbClr val="646464"/>
                </a:solidFill>
                <a:latin typeface="Noto Sans CJK JP"/>
              </a:defRPr>
            </a:pPr>
            <a:r>
              <a:t>Comparison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91840" y="4590288"/>
            <a:ext cx="4709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100" b="0">
                <a:solidFill>
                  <a:srgbClr val="252525"/>
                </a:solidFill>
                <a:latin typeface="Noto Sans CJK JP"/>
              </a:defRPr>
            </a:pPr>
            <a:r>
              <a:t>No previous-month data is available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458200" y="2240280"/>
            <a:ext cx="2880360" cy="3227832"/>
          </a:xfrm>
          <a:prstGeom prst="rect">
            <a:avLst/>
          </a:prstGeom>
          <a:solidFill>
            <a:srgbClr val="FA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32520" y="2560320"/>
            <a:ext cx="23317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550" b="1">
                <a:solidFill>
                  <a:srgbClr val="C86B2D"/>
                </a:solidFill>
                <a:latin typeface="Noto Sans CJK JP"/>
              </a:defRPr>
            </a:pPr>
            <a:r>
              <a:t>Intended use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32520" y="3200400"/>
            <a:ext cx="2331720" cy="1691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50" b="0">
                <a:solidFill>
                  <a:srgbClr val="252525"/>
                </a:solidFill>
                <a:latin typeface="Noto Sans CJK JP"/>
              </a:defRPr>
            </a:pPr>
            <a:r>
              <a:t>Synthetic data</a:t>
            </a:r>
          </a:p>
          <a:p>
            <a:pPr>
              <a:spcBef>
                <a:spcPts val="0"/>
              </a:spcBef>
              <a:spcAft>
                <a:spcPts val="200"/>
              </a:spcAft>
              <a:defRPr sz="1450" b="0">
                <a:solidFill>
                  <a:srgbClr val="252525"/>
                </a:solidFill>
                <a:latin typeface="Noto Sans CJK JP"/>
              </a:defRPr>
            </a:pPr>
            <a:r>
              <a:t>for a blog</a:t>
            </a:r>
          </a:p>
          <a:p>
            <a:pPr>
              <a:spcBef>
                <a:spcPts val="0"/>
              </a:spcBef>
              <a:spcAft>
                <a:spcPts val="200"/>
              </a:spcAft>
              <a:defRPr sz="1450" b="0">
                <a:solidFill>
                  <a:srgbClr val="252525"/>
                </a:solidFill>
                <a:latin typeface="Noto Sans CJK JP"/>
              </a:defRPr>
            </a:pPr>
            <a:r>
              <a:t>tutorial</a:t>
            </a:r>
          </a:p>
          <a:p>
            <a:pPr>
              <a:spcBef>
                <a:spcPts val="0"/>
              </a:spcBef>
              <a:spcAft>
                <a:spcPts val="200"/>
              </a:spcAft>
              <a:defRPr sz="1450" b="0">
                <a:solidFill>
                  <a:srgbClr val="252525"/>
                </a:solidFill>
                <a:latin typeface="Noto Sans CJK JP"/>
              </a:defRPr>
            </a:pPr>
          </a:p>
          <a:p>
            <a:pPr>
              <a:spcBef>
                <a:spcPts val="0"/>
              </a:spcBef>
              <a:spcAft>
                <a:spcPts val="200"/>
              </a:spcAft>
              <a:defRPr sz="1450" b="0">
                <a:solidFill>
                  <a:srgbClr val="252525"/>
                </a:solidFill>
                <a:latin typeface="Noto Sans CJK JP"/>
              </a:defRPr>
            </a:pPr>
            <a:r>
              <a:t>Not for assessing</a:t>
            </a:r>
          </a:p>
          <a:p>
            <a:pPr>
              <a:spcBef>
                <a:spcPts val="0"/>
              </a:spcBef>
              <a:spcAft>
                <a:spcPts val="200"/>
              </a:spcAft>
              <a:defRPr sz="1450" b="0">
                <a:solidFill>
                  <a:srgbClr val="252525"/>
                </a:solidFill>
                <a:latin typeface="Noto Sans CJK JP"/>
              </a:defRPr>
            </a:pPr>
            <a:r>
              <a:t>performance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02  Key metrics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800" b="1">
                <a:solidFill>
                  <a:srgbClr val="252525"/>
                </a:solidFill>
                <a:latin typeface="Noto Sans CJK JP"/>
              </a:defRPr>
            </a:pPr>
            <a:r>
              <a:t>Revenue from 10 records with known amounts totals 1 100 USD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Synthetic data for a blog tutorial | Not the results of a real company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2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42316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000" b="0">
                <a:solidFill>
                  <a:srgbClr val="646464"/>
                </a:solidFill>
                <a:latin typeface="Noto Sans CJK JP"/>
              </a:defRPr>
            </a:pPr>
            <a:r>
              <a:t>Total revenue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136392"/>
            <a:ext cx="342900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5200" b="1">
                <a:solidFill>
                  <a:srgbClr val="252525"/>
                </a:solidFill>
                <a:latin typeface="Noto Sans CJK JP"/>
              </a:defRPr>
            </a:pPr>
            <a:r>
              <a:t>1 100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34340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USD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4992624"/>
            <a:ext cx="3337560" cy="2286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59" y="242316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000" b="0">
                <a:solidFill>
                  <a:srgbClr val="646464"/>
                </a:solidFill>
                <a:latin typeface="Noto Sans CJK JP"/>
              </a:defRPr>
            </a:pPr>
            <a:r>
              <a:t>Average revenue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59" y="3136392"/>
            <a:ext cx="342900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5200" b="1">
                <a:solidFill>
                  <a:srgbClr val="252525"/>
                </a:solidFill>
                <a:latin typeface="Noto Sans CJK JP"/>
              </a:defRPr>
            </a:pPr>
            <a:r>
              <a:t>110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59" y="434340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USD / record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80559" y="4992624"/>
            <a:ext cx="3337560" cy="2286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0" y="242316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750" b="0">
                <a:solidFill>
                  <a:srgbClr val="646464"/>
                </a:solidFill>
                <a:latin typeface="Noto Sans CJK JP"/>
              </a:defRPr>
            </a:pPr>
            <a:r>
              <a:t>Records with known revenue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3136392"/>
            <a:ext cx="342900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5200" b="1">
                <a:solidFill>
                  <a:srgbClr val="252525"/>
                </a:solidFill>
                <a:latin typeface="Noto Sans CJK JP"/>
              </a:defRPr>
            </a:pPr>
            <a:r>
              <a:t>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434340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records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29600" y="4992624"/>
            <a:ext cx="3337560" cy="2286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48640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The average is based on 10 records. 1 record with missing revenue data is excluded.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03  Revenue by region: bar chart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800" b="1">
                <a:solidFill>
                  <a:srgbClr val="252525"/>
                </a:solidFill>
                <a:latin typeface="Noto Sans CJK JP"/>
              </a:defRPr>
            </a:pPr>
            <a:r>
              <a:t>Revenue by region: include the unclassified 70 USD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Synthetic data for a blog tutorial | Not the results of a real company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3 / 6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713232" y="2258568"/>
          <a:ext cx="10579608" cy="327355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195560" y="5559552"/>
            <a:ext cx="10972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  <a:defRPr sz="1150" b="0">
                <a:solidFill>
                  <a:srgbClr val="646464"/>
                </a:solidFill>
                <a:latin typeface="Noto Sans CJK JP"/>
              </a:defRPr>
            </a:pPr>
            <a:r>
              <a:t>Unit: USD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51576"/>
            <a:ext cx="9692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500" b="0">
                <a:solidFill>
                  <a:srgbClr val="646464"/>
                </a:solidFill>
                <a:latin typeface="Noto Sans CJK JP"/>
              </a:defRPr>
            </a:pPr>
            <a:r>
              <a:t>Breakdown of 10 records with known revenue. The 70 USD with an unknown region is also included in the total.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04  Data quality and exclusions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800" b="1">
                <a:solidFill>
                  <a:srgbClr val="252525"/>
                </a:solidFill>
                <a:latin typeface="Noto Sans CJK JP"/>
              </a:defRPr>
            </a:pPr>
            <a:r>
              <a:t>1 record with missing revenue data is excluded from the calculation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Synthetic data for a blog tutorial | Not the results of a real company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4 / 6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331720"/>
            <a:ext cx="3017520" cy="269748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633472"/>
            <a:ext cx="25603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50" b="0">
                <a:solidFill>
                  <a:srgbClr val="646464"/>
                </a:solidFill>
                <a:latin typeface="Noto Sans CJK JP"/>
              </a:defRPr>
            </a:pPr>
            <a:r>
              <a:t>After deduplication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319272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3650" b="1">
                <a:solidFill>
                  <a:srgbClr val="252525"/>
                </a:solidFill>
                <a:latin typeface="Noto Sans CJK JP"/>
              </a:defRPr>
            </a:pPr>
            <a:r>
              <a:t>11 records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9080" y="3200400"/>
            <a:ext cx="640080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646464"/>
                </a:solidFill>
                <a:latin typeface="Noto Sans CJK JP"/>
              </a:defRPr>
            </a:pPr>
            <a: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2423160"/>
            <a:ext cx="626364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000" b="1">
                <a:solidFill>
                  <a:srgbClr val="252525"/>
                </a:solidFill>
                <a:latin typeface="Noto Sans CJK JP"/>
              </a:defRPr>
            </a:pPr>
            <a:r>
              <a:t>10 records with known revenue: used for the total, average and regional breakdown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83480" y="3118104"/>
            <a:ext cx="6263640" cy="18288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83480" y="3575304"/>
            <a:ext cx="6263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800" b="1">
                <a:solidFill>
                  <a:srgbClr val="C86B2D"/>
                </a:solidFill>
                <a:latin typeface="Noto Sans CJK JP"/>
              </a:defRPr>
            </a:pPr>
            <a:r>
              <a:t>1 record with missing revenue data: excluded from the calculation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4251960"/>
            <a:ext cx="62636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000" b="0">
                <a:solidFill>
                  <a:srgbClr val="646464"/>
                </a:solidFill>
                <a:latin typeface="Noto Sans CJK JP"/>
              </a:defRPr>
            </a:pPr>
            <a:r>
              <a:t>Do not treat a missing value as 0 USD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449824"/>
            <a:ext cx="106070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000" b="0">
                <a:solidFill>
                  <a:srgbClr val="252525"/>
                </a:solidFill>
                <a:latin typeface="Noto Sans CJK JP"/>
              </a:defRPr>
            </a:pPr>
            <a:r>
              <a:t>The 70 USD with an unknown region is not excluded because the revenue amount is known.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05  Points to verify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800" b="1">
                <a:solidFill>
                  <a:srgbClr val="252525"/>
                </a:solidFill>
                <a:latin typeface="Noto Sans CJK JP"/>
              </a:defRPr>
            </a:pPr>
            <a:r>
              <a:t>Verify missing data and calculation conditions before interpretation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Synthetic data for a blog tutorial | Not the results of a real company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5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2395728"/>
            <a:ext cx="411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C86B2D"/>
                </a:solidFill>
                <a:latin typeface="Noto Sans CJK JP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395728"/>
            <a:ext cx="33375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650" b="1">
                <a:solidFill>
                  <a:srgbClr val="252525"/>
                </a:solidFill>
                <a:latin typeface="Noto Sans CJK JP"/>
              </a:defRPr>
            </a:pPr>
            <a:r>
              <a:t>1 record with missing revenue data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2395728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Can the revenue be established from the source data?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71600" y="3108960"/>
            <a:ext cx="9784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58952" y="3355848"/>
            <a:ext cx="411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C86B2D"/>
                </a:solidFill>
                <a:latin typeface="Noto Sans CJK JP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3355848"/>
            <a:ext cx="33375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600" b="1">
                <a:solidFill>
                  <a:srgbClr val="252525"/>
                </a:solidFill>
                <a:latin typeface="Noto Sans CJK JP"/>
              </a:defRPr>
            </a:pPr>
            <a:r>
              <a:t>70 USD with an unknown region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3355848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Can the region be identified from the source data?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71600" y="4069080"/>
            <a:ext cx="9784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8952" y="4315968"/>
            <a:ext cx="411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C86B2D"/>
                </a:solidFill>
                <a:latin typeface="Noto Sans CJK JP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4315968"/>
            <a:ext cx="33375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100" b="1">
                <a:solidFill>
                  <a:srgbClr val="252525"/>
                </a:solidFill>
                <a:latin typeface="Noto Sans CJK JP"/>
              </a:defRPr>
            </a:pPr>
            <a:r>
              <a:t>Calculation conditions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315968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750" b="0">
                <a:solidFill>
                  <a:srgbClr val="646464"/>
                </a:solidFill>
                <a:latin typeface="Noto Sans CJK JP"/>
              </a:defRPr>
            </a:pPr>
            <a:r>
              <a:t>What are the reporting period, revenue definition and rules for using USD?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371600" y="5029200"/>
            <a:ext cx="9784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5504688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Without previous-month data, an increase or decrease cannot be assessed.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06  Next actions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800" b="1">
                <a:solidFill>
                  <a:srgbClr val="252525"/>
                </a:solidFill>
                <a:latin typeface="Noto Sans CJK JP"/>
              </a:defRPr>
            </a:pPr>
            <a:r>
              <a:t>Check the source data, apply corrections and recalculate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Synthetic data for a blog tutorial | Not the results of a real company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6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3774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C86B2D"/>
                </a:solidFill>
                <a:latin typeface="Noto Sans CJK JP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2377440"/>
            <a:ext cx="9784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200" b="1">
                <a:solidFill>
                  <a:srgbClr val="252525"/>
                </a:solidFill>
                <a:latin typeface="Noto Sans CJK JP"/>
              </a:defRPr>
            </a:pPr>
            <a:r>
              <a:t>Check the missing value and unknown region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25496"/>
            <a:ext cx="97840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600" b="0">
                <a:solidFill>
                  <a:srgbClr val="646464"/>
                </a:solidFill>
                <a:latin typeface="Noto Sans CJK JP"/>
              </a:defRPr>
            </a:pPr>
            <a:r>
              <a:t>Check the source data for 1 record with missing revenue data and the 70 USD with an unknown region.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328416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C86B2D"/>
                </a:solidFill>
                <a:latin typeface="Noto Sans CJK JP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3328416"/>
            <a:ext cx="9784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200" b="1">
                <a:solidFill>
                  <a:srgbClr val="252525"/>
                </a:solidFill>
                <a:latin typeface="Noto Sans CJK JP"/>
              </a:defRPr>
            </a:pPr>
            <a:r>
              <a:t>Specify calculation conditions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776472"/>
            <a:ext cx="97840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750" b="0">
                <a:solidFill>
                  <a:srgbClr val="646464"/>
                </a:solidFill>
                <a:latin typeface="Noto Sans CJK JP"/>
              </a:defRPr>
            </a:pPr>
            <a:r>
              <a:t>Document the reporting period, revenue definition and rules for using USD.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279392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C86B2D"/>
                </a:solidFill>
                <a:latin typeface="Noto Sans CJK JP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4279392"/>
            <a:ext cx="9784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200" b="1">
                <a:solidFill>
                  <a:srgbClr val="252525"/>
                </a:solidFill>
                <a:latin typeface="Noto Sans CJK JP"/>
              </a:defRPr>
            </a:pPr>
            <a:r>
              <a:t>Reflect the verification results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727448"/>
            <a:ext cx="97840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Recalculate totals if corrections are made; note any unresolved issues.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5504688"/>
            <a:ext cx="10561320" cy="484632"/>
          </a:xfrm>
          <a:prstGeom prst="rect">
            <a:avLst/>
          </a:prstGeom>
          <a:solidFill>
            <a:srgbClr val="FA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" y="5577840"/>
            <a:ext cx="1014984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600" b="0">
                <a:solidFill>
                  <a:srgbClr val="646464"/>
                </a:solidFill>
                <a:latin typeface="Noto Sans CJK JP"/>
              </a:defRPr>
            </a:pPr>
            <a:r>
              <a:t>Consider a previous-month comparison when comparable data for that month is available.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