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style val="13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Выручка (USD)</c:v>
                </c:pt>
              </c:strCache>
            </c:strRef>
          </c:tx>
          <c:spPr>
            <a:solidFill>
              <a:srgbClr val="245CA6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Север</c:v>
                </c:pt>
                <c:pt idx="1">
                  <c:v>Юг</c:v>
                </c:pt>
                <c:pt idx="2">
                  <c:v>Запад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540</c:v>
                </c:pt>
                <c:pt idx="1">
                  <c:v>490</c:v>
                </c:pt>
                <c:pt idx="2">
                  <c:v>70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700">
                  <a:latin typeface="Noto Sans CJK JP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5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700">
                <a:latin typeface="Noto Sans CJK JP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600.0"/>
          <c:min val="0.0"/>
        </c:scaling>
        <c:delete val="0"/>
        <c:axPos val="b"/>
        <c:majorGridlines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Noto Sans CJK JP"/>
              </a:defRPr>
            </a:pPr>
          </a:p>
        </c:txPr>
        <c:crossAx val="-2068027336"/>
        <c:crosses val="autoZero"/>
        <c:majorUnit val="100.0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28600"/>
            <a:ext cx="10789920" cy="36576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200" b="0">
                <a:solidFill>
                  <a:srgbClr val="52647A"/>
                </a:solidFill>
                <a:latin typeface="Noto Sans CJK JP"/>
              </a:defRPr>
            </a:pPr>
            <a:r>
              <a:t>Рабочий отчёт | III квартал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64240" cy="64008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3000" b="1">
                <a:solidFill>
                  <a:srgbClr val="172B45"/>
                </a:solidFill>
                <a:latin typeface="Noto Sans CJK JP"/>
              </a:defRPr>
            </a:pPr>
            <a:r>
              <a:t>Краткое резюме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80760"/>
            <a:ext cx="11064240" cy="32004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2647A"/>
                </a:solidFill>
                <a:latin typeface="Noto Sans CJK JP"/>
              </a:defRPr>
            </a:pPr>
            <a:r>
              <a:t>Синтетические данные для учебного блога, не реальные результаты компании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19088"/>
            <a:ext cx="10515600" cy="292608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2647A"/>
                </a:solidFill>
                <a:latin typeface="Noto Sans CJK JP"/>
              </a:defRPr>
            </a:pPr>
            <a:r>
              <a:t>Источник: PDF стр. 1–2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19088"/>
            <a:ext cx="640080" cy="292608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2647A"/>
                </a:solidFill>
                <a:latin typeface="Noto Sans CJK JP"/>
              </a:defRPr>
            </a:pPr>
            <a:r>
              <a:t>1 / 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737360"/>
            <a:ext cx="361188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64008" bIns="27432"/>
          <a:lstStyle/>
          <a:p>
            <a:pPr algn="ctr">
              <a:spcAft>
                <a:spcPts val="1000"/>
              </a:spcAft>
              <a:defRPr sz="2000" b="0">
                <a:solidFill>
                  <a:srgbClr val="172B45"/>
                </a:solidFill>
                <a:latin typeface="Noto Sans CJK JP"/>
              </a:defRPr>
            </a:pPr>
          </a:p>
        </p:txBody>
      </p:sp>
      <p:sp>
        <p:nvSpPr>
          <p:cNvPr id="8" name="TextBox 7"/>
          <p:cNvSpPr txBox="1"/>
          <p:nvPr/>
        </p:nvSpPr>
        <p:spPr>
          <a:xfrm>
            <a:off x="676656" y="1874519"/>
            <a:ext cx="3355848" cy="59436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2647A"/>
                </a:solidFill>
                <a:latin typeface="Noto Sans CJK JP"/>
              </a:defRPr>
            </a:pPr>
            <a:r>
              <a:t>Выручка за квартал (USD)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2633472"/>
            <a:ext cx="3355848" cy="73152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3400" b="1">
                <a:solidFill>
                  <a:srgbClr val="245CA6"/>
                </a:solidFill>
                <a:latin typeface="Noto Sans CJK JP"/>
              </a:defRPr>
            </a:pPr>
            <a:r>
              <a:t>1 100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97680" y="1737360"/>
            <a:ext cx="361188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64008" bIns="27432"/>
          <a:lstStyle/>
          <a:p>
            <a:pPr algn="ctr">
              <a:spcAft>
                <a:spcPts val="1000"/>
              </a:spcAft>
              <a:defRPr sz="2000" b="0">
                <a:solidFill>
                  <a:srgbClr val="172B45"/>
                </a:solidFill>
                <a:latin typeface="Noto Sans CJK JP"/>
              </a:defRPr>
            </a:pPr>
          </a:p>
        </p:txBody>
      </p:sp>
      <p:sp>
        <p:nvSpPr>
          <p:cNvPr id="11" name="TextBox 10"/>
          <p:cNvSpPr txBox="1"/>
          <p:nvPr/>
        </p:nvSpPr>
        <p:spPr>
          <a:xfrm>
            <a:off x="4425696" y="1874519"/>
            <a:ext cx="3355848" cy="59436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2647A"/>
                </a:solidFill>
                <a:latin typeface="Noto Sans CJK JP"/>
              </a:defRPr>
            </a:pPr>
            <a:r>
              <a:t>Выручка за прошлый квартал (USD)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25696" y="2633472"/>
            <a:ext cx="3355848" cy="73152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3400" b="1">
                <a:solidFill>
                  <a:srgbClr val="245CA6"/>
                </a:solidFill>
                <a:latin typeface="Noto Sans CJK JP"/>
              </a:defRPr>
            </a:pPr>
            <a:r>
              <a:t>1 000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737360"/>
            <a:ext cx="361188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64008" bIns="27432"/>
          <a:lstStyle/>
          <a:p>
            <a:pPr algn="ctr">
              <a:spcAft>
                <a:spcPts val="1000"/>
              </a:spcAft>
              <a:defRPr sz="2000" b="0">
                <a:solidFill>
                  <a:srgbClr val="172B45"/>
                </a:solidFill>
                <a:latin typeface="Noto Sans CJK JP"/>
              </a:defRPr>
            </a:pPr>
          </a:p>
        </p:txBody>
      </p:sp>
      <p:sp>
        <p:nvSpPr>
          <p:cNvPr id="14" name="TextBox 13"/>
          <p:cNvSpPr txBox="1"/>
          <p:nvPr/>
        </p:nvSpPr>
        <p:spPr>
          <a:xfrm>
            <a:off x="8174736" y="1874519"/>
            <a:ext cx="3355848" cy="59436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2647A"/>
                </a:solidFill>
                <a:latin typeface="Noto Sans CJK JP"/>
              </a:defRPr>
            </a:pPr>
            <a:r>
              <a:t>Рост к прошлому кварталу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4736" y="2633472"/>
            <a:ext cx="3355848" cy="73152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3400" b="1">
                <a:solidFill>
                  <a:srgbClr val="245CA6"/>
                </a:solidFill>
                <a:latin typeface="Noto Sans CJK JP"/>
              </a:defRPr>
            </a:pPr>
            <a:r>
              <a:t>10%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4251960"/>
            <a:ext cx="10881360" cy="128016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172B45"/>
                </a:solidFill>
                <a:latin typeface="Noto Sans CJK JP"/>
              </a:defRPr>
            </a:pPr>
            <a:r>
              <a:t>Период: III квартал 2026 года. Единица: USD.</a:t>
            </a:r>
          </a:p>
          <a:p>
            <a:pPr>
              <a:spcAft>
                <a:spcPts val="1000"/>
              </a:spcAft>
              <a:defRPr sz="2100" b="0">
                <a:solidFill>
                  <a:srgbClr val="172B45"/>
                </a:solidFill>
                <a:latin typeface="Noto Sans CJK JP"/>
              </a:defRPr>
            </a:pPr>
            <a:r>
              <a:t>Указана выручка, а не фактически полученные денежные средства.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28600"/>
            <a:ext cx="10789920" cy="36576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200" b="0">
                <a:solidFill>
                  <a:srgbClr val="52647A"/>
                </a:solidFill>
                <a:latin typeface="Noto Sans CJK JP"/>
              </a:defRPr>
            </a:pPr>
            <a:r>
              <a:t>Рабочий отчёт | III квартал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64240" cy="64008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3000" b="1">
                <a:solidFill>
                  <a:srgbClr val="172B45"/>
                </a:solidFill>
                <a:latin typeface="Noto Sans CJK JP"/>
              </a:defRPr>
            </a:pPr>
            <a:r>
              <a:t>Выручка по регионам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80760"/>
            <a:ext cx="11064240" cy="32004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2647A"/>
                </a:solidFill>
                <a:latin typeface="Noto Sans CJK JP"/>
              </a:defRPr>
            </a:pPr>
            <a:r>
              <a:t>Синтетические данные для учебного блога, не реальные результаты компании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19088"/>
            <a:ext cx="10515600" cy="292608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2647A"/>
                </a:solidFill>
                <a:latin typeface="Noto Sans CJK JP"/>
              </a:defRPr>
            </a:pPr>
            <a:r>
              <a:t>Источник: PDF стр.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19088"/>
            <a:ext cx="640080" cy="292608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2647A"/>
                </a:solidFill>
                <a:latin typeface="Noto Sans CJK JP"/>
              </a:defRPr>
            </a:pPr>
            <a:r>
              <a:t>2 /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881360" cy="50292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900" b="1">
                <a:solidFill>
                  <a:srgbClr val="172B45"/>
                </a:solidFill>
                <a:latin typeface="Noto Sans CJK JP"/>
              </a:defRPr>
            </a:pPr>
            <a:r>
              <a:t>Итого: 1 100 USD | Север 540 / Юг 490 / Запад 70</a:t>
            </a:r>
          </a:p>
        </p:txBody>
      </p:sp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777240" y="2057400"/>
          <a:ext cx="10515600" cy="3749039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28600"/>
            <a:ext cx="10789920" cy="36576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200" b="0">
                <a:solidFill>
                  <a:srgbClr val="52647A"/>
                </a:solidFill>
                <a:latin typeface="Noto Sans CJK JP"/>
              </a:defRPr>
            </a:pPr>
            <a:r>
              <a:t>Рабочий отчёт | III квартал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64240" cy="64008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3000" b="1">
                <a:solidFill>
                  <a:srgbClr val="172B45"/>
                </a:solidFill>
                <a:latin typeface="Noto Sans CJK JP"/>
              </a:defRPr>
            </a:pPr>
            <a:r>
              <a:t>Сроки и ограничения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80760"/>
            <a:ext cx="11064240" cy="32004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2647A"/>
                </a:solidFill>
                <a:latin typeface="Noto Sans CJK JP"/>
              </a:defRPr>
            </a:pPr>
            <a:r>
              <a:t>Синтетические данные для учебного блога, не реальные результаты компании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19088"/>
            <a:ext cx="10515600" cy="292608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2647A"/>
                </a:solidFill>
                <a:latin typeface="Noto Sans CJK JP"/>
              </a:defRPr>
            </a:pPr>
            <a:r>
              <a:t>Источник: PDF стр. 2–3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19088"/>
            <a:ext cx="640080" cy="292608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2647A"/>
                </a:solidFill>
                <a:latin typeface="Noto Sans CJK JP"/>
              </a:defRPr>
            </a:pPr>
            <a:r>
              <a:t>3 / 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691640"/>
            <a:ext cx="3977639" cy="4069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64008" bIns="27432"/>
          <a:lstStyle/>
          <a:p>
            <a:pPr algn="ctr">
              <a:spcAft>
                <a:spcPts val="1000"/>
              </a:spcAft>
              <a:defRPr sz="2000" b="0">
                <a:solidFill>
                  <a:srgbClr val="172B45"/>
                </a:solidFill>
                <a:latin typeface="Noto Sans CJK JP"/>
              </a:defRPr>
            </a:pPr>
          </a:p>
        </p:txBody>
      </p:sp>
      <p:sp>
        <p:nvSpPr>
          <p:cNvPr id="8" name="TextBox 7"/>
          <p:cNvSpPr txBox="1"/>
          <p:nvPr/>
        </p:nvSpPr>
        <p:spPr>
          <a:xfrm>
            <a:off x="777240" y="1938528"/>
            <a:ext cx="3520440" cy="196596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2200" b="1">
                <a:solidFill>
                  <a:srgbClr val="245CA6"/>
                </a:solidFill>
                <a:latin typeface="Noto Sans CJK JP"/>
              </a:defRPr>
            </a:pPr>
            <a:r>
              <a:t>Сдано: 18 / 20 проектов</a:t>
            </a:r>
          </a:p>
          <a:p>
            <a:pPr>
              <a:spcAft>
                <a:spcPts val="1000"/>
              </a:spcAft>
              <a:defRPr sz="2200" b="1">
                <a:solidFill>
                  <a:srgbClr val="245CA6"/>
                </a:solidFill>
                <a:latin typeface="Noto Sans CJK JP"/>
              </a:defRPr>
            </a:pPr>
            <a:r>
              <a:t>Доля сданных: 90%</a:t>
            </a:r>
          </a:p>
          <a:p>
            <a:pPr>
              <a:spcAft>
                <a:spcPts val="1000"/>
              </a:spcAft>
              <a:defRPr sz="2200" b="1">
                <a:solidFill>
                  <a:srgbClr val="245CA6"/>
                </a:solidFill>
                <a:latin typeface="Noto Sans CJK JP"/>
              </a:defRPr>
            </a:pPr>
            <a:r>
              <a:t>Задержаны: 2 проекта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4224528"/>
            <a:ext cx="3520440" cy="132588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2647A"/>
                </a:solidFill>
                <a:latin typeface="Noto Sans CJK JP"/>
              </a:defRPr>
            </a:pPr>
            <a:r>
              <a:t>Сданы 18 из 20 запланированных проектов.</a:t>
            </a:r>
          </a:p>
          <a:p>
            <a:pPr>
              <a:spcAft>
                <a:spcPts val="1000"/>
              </a:spcAft>
              <a:defRPr sz="1500" b="0">
                <a:solidFill>
                  <a:srgbClr val="52647A"/>
                </a:solidFill>
                <a:latin typeface="Noto Sans CJK JP"/>
              </a:defRPr>
            </a:pPr>
            <a:r>
              <a:t>Это не обозначено как доля сдач в срок.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754880" y="1691640"/>
            <a:ext cx="6858000" cy="4069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64008" bIns="27432"/>
          <a:lstStyle/>
          <a:p>
            <a:pPr algn="ctr">
              <a:spcAft>
                <a:spcPts val="1000"/>
              </a:spcAft>
              <a:defRPr sz="2000" b="0">
                <a:solidFill>
                  <a:srgbClr val="172B45"/>
                </a:solidFill>
                <a:latin typeface="Noto Sans CJK JP"/>
              </a:defRPr>
            </a:pPr>
          </a:p>
        </p:txBody>
      </p:sp>
      <p:sp>
        <p:nvSpPr>
          <p:cNvPr id="11" name="TextBox 10"/>
          <p:cNvSpPr txBox="1"/>
          <p:nvPr/>
        </p:nvSpPr>
        <p:spPr>
          <a:xfrm>
            <a:off x="4983480" y="1901952"/>
            <a:ext cx="6400800" cy="54864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2200" b="1">
                <a:solidFill>
                  <a:srgbClr val="172B45"/>
                </a:solidFill>
                <a:latin typeface="Noto Sans CJK JP"/>
              </a:defRPr>
            </a:pPr>
            <a:r>
              <a:t>Ограничения учёта и измерений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83480" y="2724912"/>
            <a:ext cx="6400800" cy="274320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172B45"/>
                </a:solidFill>
                <a:latin typeface="Noto Sans CJK JP"/>
              </a:defRPr>
            </a:pPr>
            <a:r>
              <a:t>Причины задержек не зафиксированы</a:t>
            </a:r>
          </a:p>
          <a:p>
            <a:pPr>
              <a:spcAft>
                <a:spcPts val="1000"/>
              </a:spcAft>
              <a:defRPr sz="1900" b="0">
                <a:solidFill>
                  <a:srgbClr val="172B45"/>
                </a:solidFill>
                <a:latin typeface="Noto Sans CJK JP"/>
              </a:defRPr>
            </a:pPr>
            <a:r>
              <a:t>Выручка — не полученные денежные средства</a:t>
            </a:r>
          </a:p>
          <a:p>
            <a:pPr>
              <a:spcAft>
                <a:spcPts val="1000"/>
              </a:spcAft>
              <a:defRPr sz="1900" b="0">
                <a:solidFill>
                  <a:srgbClr val="172B45"/>
                </a:solidFill>
                <a:latin typeface="Noto Sans CJK JP"/>
              </a:defRPr>
            </a:pPr>
            <a:r>
              <a:t>Опрос удовлетворённости не проводился</a:t>
            </a:r>
          </a:p>
          <a:p>
            <a:pPr>
              <a:spcAft>
                <a:spcPts val="1000"/>
              </a:spcAft>
              <a:defRPr sz="1900" b="0">
                <a:solidFill>
                  <a:srgbClr val="172B45"/>
                </a:solidFill>
                <a:latin typeface="Noto Sans CJK JP"/>
              </a:defRPr>
            </a:pPr>
            <a:r>
              <a:t>Нет измеренного роста производительности или причинного вывода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28600"/>
            <a:ext cx="10789920" cy="36576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200" b="0">
                <a:solidFill>
                  <a:srgbClr val="52647A"/>
                </a:solidFill>
                <a:latin typeface="Noto Sans CJK JP"/>
              </a:defRPr>
            </a:pPr>
            <a:r>
              <a:t>Рабочий отчёт | III квартал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64240" cy="64008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3000" b="1">
                <a:solidFill>
                  <a:srgbClr val="172B45"/>
                </a:solidFill>
                <a:latin typeface="Noto Sans CJK JP"/>
              </a:defRPr>
            </a:pPr>
            <a:r>
              <a:t>План действий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80760"/>
            <a:ext cx="11064240" cy="32004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2647A"/>
                </a:solidFill>
                <a:latin typeface="Noto Sans CJK JP"/>
              </a:defRPr>
            </a:pPr>
            <a:r>
              <a:t>Синтетические данные для учебного блога, не реальные результаты компании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19088"/>
            <a:ext cx="10515600" cy="292608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2647A"/>
                </a:solidFill>
                <a:latin typeface="Noto Sans CJK JP"/>
              </a:defRPr>
            </a:pPr>
            <a:r>
              <a:t>Источник: PDF стр.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19088"/>
            <a:ext cx="640080" cy="292608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2647A"/>
                </a:solidFill>
                <a:latin typeface="Noto Sans CJK JP"/>
              </a:defRPr>
            </a:pPr>
            <a:r>
              <a:t>4 / 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691640"/>
            <a:ext cx="5440680" cy="21488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64008" bIns="27432"/>
          <a:lstStyle/>
          <a:p>
            <a:pPr algn="ctr">
              <a:spcAft>
                <a:spcPts val="1000"/>
              </a:spcAft>
              <a:defRPr sz="2000" b="0">
                <a:solidFill>
                  <a:srgbClr val="172B45"/>
                </a:solidFill>
                <a:latin typeface="Noto Sans CJK JP"/>
              </a:defRPr>
            </a:pPr>
          </a:p>
        </p:txBody>
      </p:sp>
      <p:sp>
        <p:nvSpPr>
          <p:cNvPr id="8" name="TextBox 7"/>
          <p:cNvSpPr txBox="1"/>
          <p:nvPr/>
        </p:nvSpPr>
        <p:spPr>
          <a:xfrm>
            <a:off x="777240" y="1847088"/>
            <a:ext cx="4983480" cy="41148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52647A"/>
                </a:solidFill>
                <a:latin typeface="Noto Sans CJK JP"/>
              </a:defRPr>
            </a:pPr>
            <a:r>
              <a:t>Предлагаемый бюджет (USD)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450592"/>
            <a:ext cx="4983480" cy="64008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3400" b="1">
                <a:solidFill>
                  <a:srgbClr val="245CA6"/>
                </a:solidFill>
                <a:latin typeface="Noto Sans CJK JP"/>
              </a:defRPr>
            </a:pPr>
            <a:r>
              <a:t>200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200400"/>
            <a:ext cx="4983480" cy="45720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900" b="1">
                <a:solidFill>
                  <a:srgbClr val="A34422"/>
                </a:solidFill>
                <a:latin typeface="Noto Sans CJK JP"/>
              </a:defRPr>
            </a:pPr>
            <a:r>
              <a:t>Предложение НЕ одобрено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691640"/>
            <a:ext cx="5394960" cy="21488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64008" bIns="27432"/>
          <a:lstStyle/>
          <a:p>
            <a:pPr algn="ctr">
              <a:spcAft>
                <a:spcPts val="1000"/>
              </a:spcAft>
              <a:defRPr sz="2000" b="0">
                <a:solidFill>
                  <a:srgbClr val="172B45"/>
                </a:solidFill>
                <a:latin typeface="Noto Sans CJK JP"/>
              </a:defRPr>
            </a:pPr>
          </a:p>
        </p:txBody>
      </p:sp>
      <p:sp>
        <p:nvSpPr>
          <p:cNvPr id="12" name="TextBox 11"/>
          <p:cNvSpPr txBox="1"/>
          <p:nvPr/>
        </p:nvSpPr>
        <p:spPr>
          <a:xfrm>
            <a:off x="6446520" y="1847088"/>
            <a:ext cx="4937760" cy="45720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52647A"/>
                </a:solidFill>
                <a:latin typeface="Noto Sans CJK JP"/>
              </a:defRPr>
            </a:pPr>
            <a:r>
              <a:t>Дата операционного обзора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2578608"/>
            <a:ext cx="4937760" cy="73152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3000" b="1">
                <a:solidFill>
                  <a:srgbClr val="245CA6"/>
                </a:solidFill>
                <a:latin typeface="Noto Sans CJK JP"/>
              </a:defRPr>
            </a:pPr>
            <a:r>
              <a:t>2026-11-20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4096512"/>
            <a:ext cx="10881360" cy="45720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2100" b="1">
                <a:solidFill>
                  <a:srgbClr val="172B45"/>
                </a:solidFill>
                <a:latin typeface="Noto Sans CJK JP"/>
              </a:defRPr>
            </a:pPr>
            <a:r>
              <a:t>Предлагаемое следующее действие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4736592"/>
            <a:ext cx="10881360" cy="59436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2200" b="0">
                <a:solidFill>
                  <a:srgbClr val="172B45"/>
                </a:solidFill>
                <a:latin typeface="Noto Sans CJK JP"/>
              </a:defRPr>
            </a:pPr>
            <a:r>
              <a:t>Исследовать недостающую информацию при передаче работ.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5504688"/>
            <a:ext cx="10881360" cy="384048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300" b="0">
                <a:solidFill>
                  <a:srgbClr val="52647A"/>
                </a:solidFill>
                <a:latin typeface="Noto Sans CJK JP"/>
              </a:defRPr>
            </a:pPr>
            <a:r>
              <a:t>Это планируемые действия, а не уже достигнутые результаты.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