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3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売上（USD）</c:v>
                </c:pt>
              </c:strCache>
            </c:strRef>
          </c:tx>
          <c:spPr>
            <a:solidFill>
              <a:srgbClr val="245CA6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北部</c:v>
                </c:pt>
                <c:pt idx="1">
                  <c:v>南部</c:v>
                </c:pt>
                <c:pt idx="2">
                  <c:v>西部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540</c:v>
                </c:pt>
                <c:pt idx="1">
                  <c:v>490</c:v>
                </c:pt>
                <c:pt idx="2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700">
                  <a:latin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Noto Sans CJK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0.0"/>
          <c:min val="0.0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Noto Sans CJK JP"/>
              </a:defRPr>
            </a:pPr>
          </a:p>
        </c:txPr>
        <c:crossAx val="-2068027336"/>
        <c:crosses val="autoZero"/>
        <c:majorUnit val="100.0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仕事報告 | 2026年第3四半期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要約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ブログ教程用の合成データ・実際の企業業績ではありません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根拠：PDF ページ 1–2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1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67665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当四半期の売上（USD）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1,100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442569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前四半期の売上（USD）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2569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817473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前四半期比の増加率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473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251960"/>
            <a:ext cx="10881360" cy="12801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72B45"/>
                </a:solidFill>
                <a:latin typeface="Noto Sans CJK JP"/>
              </a:defRPr>
            </a:pPr>
            <a:r>
              <a:t>対象：2026年第3四半期の売上。単位：USD。</a:t>
            </a:r>
          </a:p>
          <a:p>
            <a:pPr>
              <a:spcAft>
                <a:spcPts val="1000"/>
              </a:spcAft>
              <a:defRPr sz="2100" b="0">
                <a:solidFill>
                  <a:srgbClr val="172B45"/>
                </a:solidFill>
                <a:latin typeface="Noto Sans CJK JP"/>
              </a:defRPr>
            </a:pPr>
            <a:r>
              <a:t>PDF記載の売上であり、現金回収額ではありません。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仕事報告 | 2026年第3四半期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地域別売上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ブログ教程用の合成データ・実際の企業業績ではありません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根拠：PDF ページ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2 /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881360" cy="5029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172B45"/>
                </a:solidFill>
                <a:latin typeface="Noto Sans CJK JP"/>
              </a:defRPr>
            </a:pPr>
            <a:r>
              <a:t>合計：1,100 USD | 北部 540 / 南部 490 / 西部 70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77240" y="2057400"/>
          <a:ext cx="1051560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仕事報告 | 2026年第3四半期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納期と限界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ブログ教程用の合成データ・実際の企業業績ではありません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根拠：PDF ページ 2–3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3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3977639" cy="4069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938528"/>
            <a:ext cx="3520440" cy="19659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納品済み：18 / 20件</a:t>
            </a:r>
          </a:p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納品割合：90%</a:t>
            </a:r>
          </a:p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遅延：2件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224528"/>
            <a:ext cx="3520440" cy="13258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予定された20件のうち18件を納品。</a:t>
            </a:r>
          </a:p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期限内納品率とは記載されていません。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0" y="1691640"/>
            <a:ext cx="6858000" cy="4069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4983480" y="1901952"/>
            <a:ext cx="6400800" cy="5486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72B45"/>
                </a:solidFill>
                <a:latin typeface="Noto Sans CJK JP"/>
              </a:defRPr>
            </a:pPr>
            <a:r>
              <a:t>記録・測定の限界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724912"/>
            <a:ext cx="6400800" cy="2743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遅延理由：記録なし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売上は現金回収額ではない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満足度調査：なし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生産性向上の測定結果・因果関係の結論：なし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仕事報告 | 2026年第3四半期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次の行動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ブログ教程用の合成データ・実際の企業業績ではありません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根拠：PDF ページ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4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54406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847088"/>
            <a:ext cx="4983480" cy="4114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52647A"/>
                </a:solidFill>
                <a:latin typeface="Noto Sans CJK JP"/>
              </a:defRPr>
            </a:pPr>
            <a:r>
              <a:t>提案予算（USD）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450592"/>
            <a:ext cx="498348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200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00400"/>
            <a:ext cx="498348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A34422"/>
                </a:solidFill>
                <a:latin typeface="Noto Sans CJK JP"/>
              </a:defRPr>
            </a:pPr>
            <a:r>
              <a:t>未承認の提案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39496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6446520" y="1847088"/>
            <a:ext cx="493776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52647A"/>
                </a:solidFill>
                <a:latin typeface="Noto Sans CJK JP"/>
              </a:defRPr>
            </a:pPr>
            <a:r>
              <a:t>業務レビュー日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578608"/>
            <a:ext cx="4937760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245CA6"/>
                </a:solidFill>
                <a:latin typeface="Noto Sans CJK JP"/>
              </a:defRPr>
            </a:pPr>
            <a:r>
              <a:t>2026-11-20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096512"/>
            <a:ext cx="1088136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100" b="1">
                <a:solidFill>
                  <a:srgbClr val="172B45"/>
                </a:solidFill>
                <a:latin typeface="Noto Sans CJK JP"/>
              </a:defRPr>
            </a:pPr>
            <a:r>
              <a:t>提案された次の行動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736592"/>
            <a:ext cx="10881360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72B45"/>
                </a:solidFill>
                <a:latin typeface="Noto Sans CJK JP"/>
              </a:defRPr>
            </a:pPr>
            <a:r>
              <a:t>引き継ぎ情報の不足を調査する。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504688"/>
            <a:ext cx="10881360" cy="38404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52647A"/>
                </a:solidFill>
                <a:latin typeface="Noto Sans CJK JP"/>
              </a:defRPr>
            </a:pPr>
            <a:r>
              <a:t>上記は次の行動案であり、実施済みの成果を示すものではありません。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