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3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(USD)</c:v>
                </c:pt>
              </c:strCache>
            </c:strRef>
          </c:tx>
          <c:spPr>
            <a:solidFill>
              <a:srgbClr val="245CA6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700"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Work report | Q3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Synthetic data for a blog tutorial; not real company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Source: PDF pages 1–2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1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67665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Revenue this quarter (USD)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1,100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42569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Prior-quarter revenue (USD)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2569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737360"/>
            <a:ext cx="361188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8174736" y="1874519"/>
            <a:ext cx="3355848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Quarter-on-quarter increase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4736" y="2633472"/>
            <a:ext cx="3355848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251960"/>
            <a:ext cx="10881360" cy="12801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Scope: Q3 2026 revenue. Unit: USD.</a:t>
            </a:r>
          </a:p>
          <a:p>
            <a:pPr>
              <a:spcAft>
                <a:spcPts val="1000"/>
              </a:spcAft>
              <a:defRPr sz="2100" b="0">
                <a:solidFill>
                  <a:srgbClr val="172B45"/>
                </a:solidFill>
                <a:latin typeface="Noto Sans CJK JP"/>
              </a:defRPr>
            </a:pPr>
            <a:r>
              <a:t>Revenue reported in the PDF, not cash collected.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Work report | Q3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Revenue by region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Synthetic data for a blog tutorial; not real company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Source: PDF pages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2 /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881360" cy="5029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172B45"/>
                </a:solidFill>
                <a:latin typeface="Noto Sans CJK JP"/>
              </a:defRPr>
            </a:pPr>
            <a:r>
              <a:t>Total: 1,100 USD | North 540 / South 490 / West 70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77240" y="2057400"/>
          <a:ext cx="1051560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Work report | Q3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Delivery and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Synthetic data for a blog tutorial; not real company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Source: PDF pages 2–3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3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3977639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938528"/>
            <a:ext cx="3520440" cy="19659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Delivered: 18 / 20 projects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Delivery rate: 90%</a:t>
            </a:r>
          </a:p>
          <a:p>
            <a:pPr>
              <a:spcAft>
                <a:spcPts val="1000"/>
              </a:spcAft>
              <a:defRPr sz="2200" b="1">
                <a:solidFill>
                  <a:srgbClr val="245CA6"/>
                </a:solidFill>
                <a:latin typeface="Noto Sans CJK JP"/>
              </a:defRPr>
            </a:pPr>
            <a:r>
              <a:t>Delayed: 2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224528"/>
            <a:ext cx="3520440" cy="13258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18 of 20 scheduled projects delivered.</a:t>
            </a:r>
          </a:p>
          <a:p>
            <a:pPr>
              <a:spcAft>
                <a:spcPts val="1000"/>
              </a:spcAft>
              <a:defRPr sz="1500" b="0">
                <a:solidFill>
                  <a:srgbClr val="52647A"/>
                </a:solidFill>
                <a:latin typeface="Noto Sans CJK JP"/>
              </a:defRPr>
            </a:pPr>
            <a:r>
              <a:t>Not stated to be an on-time delivery rate.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0" y="1691640"/>
            <a:ext cx="6858000" cy="4069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4983480" y="1901952"/>
            <a:ext cx="6400800" cy="5486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72B45"/>
                </a:solidFill>
                <a:latin typeface="Noto Sans CJK JP"/>
              </a:defRPr>
            </a:pPr>
            <a:r>
              <a:t>Limits of records and measurements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724912"/>
            <a:ext cx="6400800" cy="2743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Reasons for delays: not recorded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Revenue is not cash collected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No satisfaction survey</a:t>
            </a:r>
          </a:p>
          <a:p>
            <a:pPr>
              <a:spcAft>
                <a:spcPts val="1000"/>
              </a:spcAft>
              <a:defRPr sz="1900" b="0">
                <a:solidFill>
                  <a:srgbClr val="172B45"/>
                </a:solidFill>
                <a:latin typeface="Noto Sans CJK JP"/>
              </a:defRPr>
            </a:pPr>
            <a:r>
              <a:t>No measured productivity gain or causal conclusion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10789920" cy="3657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52647A"/>
                </a:solidFill>
                <a:latin typeface="Noto Sans CJK JP"/>
              </a:defRPr>
            </a:pPr>
            <a:r>
              <a:t>Work report | Q3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172B45"/>
                </a:solidFill>
                <a:latin typeface="Noto Sans CJK JP"/>
              </a:defRPr>
            </a:pPr>
            <a:r>
              <a:t>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Synthetic data for a blog tutorial; not real company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19088"/>
            <a:ext cx="1051560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Source: PDF pages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640080" cy="29260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52647A"/>
                </a:solidFill>
                <a:latin typeface="Noto Sans CJK JP"/>
              </a:defRPr>
            </a:pPr>
            <a:r>
              <a:t>4 /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54406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77240" y="1847088"/>
            <a:ext cx="4983480" cy="4114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Proposed budget (USD)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450592"/>
            <a:ext cx="4983480" cy="64008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400" b="1">
                <a:solidFill>
                  <a:srgbClr val="245CA6"/>
                </a:solidFill>
                <a:latin typeface="Noto Sans CJK JP"/>
              </a:defRPr>
            </a:pPr>
            <a:r>
              <a:t>200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00400"/>
            <a:ext cx="498348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A34422"/>
                </a:solidFill>
                <a:latin typeface="Noto Sans CJK JP"/>
              </a:defRPr>
            </a:pPr>
            <a:r>
              <a:t>Proposal NOT approved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9496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64008" bIns="27432"/>
          <a:lstStyle/>
          <a:p>
            <a:pPr algn="ctr">
              <a:spcAft>
                <a:spcPts val="1000"/>
              </a:spcAft>
              <a:defRPr sz="2000" b="0">
                <a:solidFill>
                  <a:srgbClr val="172B45"/>
                </a:solidFill>
                <a:latin typeface="Noto Sans CJK JP"/>
              </a:defRPr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6446520" y="1847088"/>
            <a:ext cx="49377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52647A"/>
                </a:solidFill>
                <a:latin typeface="Noto Sans CJK JP"/>
              </a:defRPr>
            </a:pPr>
            <a:r>
              <a:t>Operations review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578608"/>
            <a:ext cx="4937760" cy="73152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3000" b="1">
                <a:solidFill>
                  <a:srgbClr val="245CA6"/>
                </a:solidFill>
                <a:latin typeface="Noto Sans CJK JP"/>
              </a:defRPr>
            </a:pPr>
            <a:r>
              <a:t>2026-11-20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096512"/>
            <a:ext cx="10881360" cy="45720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100" b="1">
                <a:solidFill>
                  <a:srgbClr val="172B45"/>
                </a:solidFill>
                <a:latin typeface="Noto Sans CJK JP"/>
              </a:defRPr>
            </a:pPr>
            <a:r>
              <a:t>Proposed next steps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736592"/>
            <a:ext cx="10881360" cy="594360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172B45"/>
                </a:solidFill>
                <a:latin typeface="Noto Sans CJK JP"/>
              </a:defRPr>
            </a:pPr>
            <a:r>
              <a:t>Investigate missing handoff information.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504688"/>
            <a:ext cx="10881360" cy="384048"/>
          </a:xfrm>
          <a:prstGeom prst="rect">
            <a:avLst/>
          </a:prstGeom>
          <a:noFill/>
        </p:spPr>
        <p:txBody>
          <a:bodyPr wrap="square" lIns="109728" rIns="109728" tIns="64008" bIns="27432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52647A"/>
                </a:solidFill>
                <a:latin typeface="Noto Sans CJK JP"/>
              </a:defRPr>
            </a:pPr>
            <a:r>
              <a:t>These are proposed next steps, not results already achieved.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